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56" r:id="rId3"/>
    <p:sldId id="257" r:id="rId4"/>
    <p:sldId id="258" r:id="rId5"/>
    <p:sldId id="259" r:id="rId6"/>
    <p:sldId id="260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9" d="100"/>
          <a:sy n="99" d="100"/>
        </p:scale>
        <p:origin x="96" y="33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B3CEA4-49D7-4F26-BF96-1D069B1834CF}" type="datetimeFigureOut">
              <a:rPr lang="ru-RU" smtClean="0"/>
              <a:t>28.12.2022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B9FB3A-63B6-4BB8-9E94-C1C77EF6256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377858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B3CEA4-49D7-4F26-BF96-1D069B1834CF}" type="datetimeFigureOut">
              <a:rPr lang="ru-RU" smtClean="0"/>
              <a:t>28.12.2022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B9FB3A-63B6-4BB8-9E94-C1C77EF6256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41518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B3CEA4-49D7-4F26-BF96-1D069B1834CF}" type="datetimeFigureOut">
              <a:rPr lang="ru-RU" smtClean="0"/>
              <a:t>28.12.2022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B9FB3A-63B6-4BB8-9E94-C1C77EF6256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08521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B3CEA4-49D7-4F26-BF96-1D069B1834CF}" type="datetimeFigureOut">
              <a:rPr lang="ru-RU" smtClean="0"/>
              <a:t>28.12.2022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B9FB3A-63B6-4BB8-9E94-C1C77EF6256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47393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B3CEA4-49D7-4F26-BF96-1D069B1834CF}" type="datetimeFigureOut">
              <a:rPr lang="ru-RU" smtClean="0"/>
              <a:t>28.12.2022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B9FB3A-63B6-4BB8-9E94-C1C77EF6256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251098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B3CEA4-49D7-4F26-BF96-1D069B1834CF}" type="datetimeFigureOut">
              <a:rPr lang="ru-RU" smtClean="0"/>
              <a:t>28.12.2022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B9FB3A-63B6-4BB8-9E94-C1C77EF6256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59533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B3CEA4-49D7-4F26-BF96-1D069B1834CF}" type="datetimeFigureOut">
              <a:rPr lang="ru-RU" smtClean="0"/>
              <a:t>28.12.2022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B9FB3A-63B6-4BB8-9E94-C1C77EF6256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20521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B3CEA4-49D7-4F26-BF96-1D069B1834CF}" type="datetimeFigureOut">
              <a:rPr lang="ru-RU" smtClean="0"/>
              <a:t>28.12.2022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B9FB3A-63B6-4BB8-9E94-C1C77EF6256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7965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B3CEA4-49D7-4F26-BF96-1D069B1834CF}" type="datetimeFigureOut">
              <a:rPr lang="ru-RU" smtClean="0"/>
              <a:t>28.12.2022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B9FB3A-63B6-4BB8-9E94-C1C77EF6256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813359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B3CEA4-49D7-4F26-BF96-1D069B1834CF}" type="datetimeFigureOut">
              <a:rPr lang="ru-RU" smtClean="0"/>
              <a:t>28.12.2022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B9FB3A-63B6-4BB8-9E94-C1C77EF6256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077049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B3CEA4-49D7-4F26-BF96-1D069B1834CF}" type="datetimeFigureOut">
              <a:rPr lang="ru-RU" smtClean="0"/>
              <a:t>28.12.2022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B9FB3A-63B6-4BB8-9E94-C1C77EF6256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90896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B3CEA4-49D7-4F26-BF96-1D069B1834CF}" type="datetimeFigureOut">
              <a:rPr lang="ru-RU" smtClean="0"/>
              <a:t>28.12.2022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B9FB3A-63B6-4BB8-9E94-C1C77EF6256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71439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https://vlars.ru/wp-content/uploads/2021/01/shshhhzshhz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" y="-1"/>
            <a:ext cx="1181982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3257041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https://silaznaniya8.ru/wp-content/uploads/2019/11/kutya-ili-sochiv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427621" cy="32822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https://silaznaniya8.ru/wp-content/uploads/2019/11/kolyadki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282215"/>
            <a:ext cx="4427621" cy="35757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71488" y="1360773"/>
            <a:ext cx="4427621" cy="4443262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8499109" y="0"/>
            <a:ext cx="3692891" cy="68326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ru-RU" sz="1400" b="0" i="0" dirty="0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 Какие же традиции и обычаи празднования Рождества были у наших предков, какие из них сохранились до сих пор.</a:t>
            </a:r>
          </a:p>
          <a:p>
            <a:pPr fontAlgn="base"/>
            <a:r>
              <a:rPr lang="ru-RU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0" i="0" dirty="0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 Сочельник на закате все домочадцы во главе со старшими начинали молиться. Затем зажигали свечку и прикрепляли ее к караваю хлеба.</a:t>
            </a:r>
          </a:p>
          <a:p>
            <a:pPr fontAlgn="base"/>
            <a:r>
              <a:rPr lang="ru-RU" sz="1400" b="0" i="0" dirty="0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 В передний угол под иконами укладывали сено или солому, застилали белоснежной скатертью, на которую ставили сноп пшеницы и сочиво, а по окончании садились за стол. </a:t>
            </a:r>
          </a:p>
          <a:p>
            <a:pPr fontAlgn="base"/>
            <a:r>
              <a:rPr lang="ru-RU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Остатки </a:t>
            </a:r>
            <a:r>
              <a:rPr lang="ru-RU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кутьи раздавали соседям, которые жили в бедности. После ужина начинались колядки. </a:t>
            </a:r>
            <a:endParaRPr lang="ru-RU" sz="14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base"/>
            <a:r>
              <a:rPr lang="ru-RU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Молодежь </a:t>
            </a:r>
            <a:r>
              <a:rPr lang="ru-RU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ходила по дворам, пели песни, славили рождение Христа, поздравляли с большим праздником. За это хозяева дома должны дать деньги или угостить колядующих</a:t>
            </a:r>
            <a:r>
              <a:rPr lang="ru-RU" sz="1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fontAlgn="base"/>
            <a:r>
              <a:rPr lang="ru-RU" sz="1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Вот </a:t>
            </a:r>
            <a:r>
              <a:rPr lang="ru-RU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несколько простых стихов для </a:t>
            </a:r>
            <a:r>
              <a:rPr lang="ru-RU" sz="1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колядок:</a:t>
            </a:r>
          </a:p>
          <a:p>
            <a:pPr fontAlgn="base"/>
            <a:r>
              <a:rPr lang="ru-RU" sz="1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*Коляда</a:t>
            </a:r>
            <a:r>
              <a:rPr lang="ru-RU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коляда, открываем все дома, все окошки, сундучки, даем конфет и пирожки. Чтобы было благо вам, скажи спасибо небесам, Бог здоровья всем нам даст, ведь на это он горазд.</a:t>
            </a:r>
          </a:p>
          <a:p>
            <a:pPr fontAlgn="base"/>
            <a:r>
              <a:rPr lang="ru-RU" sz="1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*Мы </a:t>
            </a:r>
            <a:r>
              <a:rPr lang="ru-RU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сегодня в доме вашем и станцуем вам, и спляшем! Всех зовем на наши Святки, ждут вас игры и загадки. Ждут гаданья, пляски, смех, шуток хватит здесь на всех!</a:t>
            </a:r>
          </a:p>
          <a:p>
            <a:pPr fontAlgn="base"/>
            <a:endParaRPr lang="ru-RU" b="0" i="0" dirty="0">
              <a:solidFill>
                <a:srgbClr val="444444"/>
              </a:solidFill>
              <a:effectLst/>
              <a:latin typeface="Open Sans"/>
            </a:endParaRPr>
          </a:p>
        </p:txBody>
      </p:sp>
    </p:spTree>
    <p:extLst>
      <p:ext uri="{BB962C8B-B14F-4D97-AF65-F5344CB8AC3E}">
        <p14:creationId xmlns:p14="http://schemas.microsoft.com/office/powerpoint/2010/main" val="278392843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https://silaznaniya8.ru/wp-content/uploads/2019/10/gadanie-na-rozhdestvo-svyatk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63252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9403882" y="1131044"/>
            <a:ext cx="2656572" cy="42780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0" i="0" dirty="0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 С Рождества начинаются Святки, когда принято гадать – на будущее, на суженого, на деньги. </a:t>
            </a:r>
          </a:p>
          <a:p>
            <a:r>
              <a:rPr lang="ru-RU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0" i="0" dirty="0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 старину говорили, что предсказания в ночь накануне 7 января самые правдивые. </a:t>
            </a:r>
          </a:p>
          <a:p>
            <a:r>
              <a:rPr lang="ru-RU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1600" b="0" i="0" dirty="0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Особенно популярны гадания на любовь и будущее.</a:t>
            </a:r>
            <a:r>
              <a:rPr lang="ru-RU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</a:t>
            </a:r>
          </a:p>
          <a:p>
            <a:r>
              <a:rPr lang="ru-RU" sz="1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Можем поделиться с вами некоторыми способами рождественских гаданий.    </a:t>
            </a:r>
          </a:p>
          <a:p>
            <a:r>
              <a:rPr lang="ru-RU" sz="1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Главное</a:t>
            </a:r>
            <a:r>
              <a:rPr lang="ru-RU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во время толкования включить фантазию и воображение.</a:t>
            </a:r>
          </a:p>
        </p:txBody>
      </p:sp>
    </p:spTree>
    <p:extLst>
      <p:ext uri="{BB962C8B-B14F-4D97-AF65-F5344CB8AC3E}">
        <p14:creationId xmlns:p14="http://schemas.microsoft.com/office/powerpoint/2010/main" val="60439899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8" name="Picture 4" descr="https://silaznaniya8.ru/wp-content/uploads/2019/10/gadanie-na-voske-na-rozhdestv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38463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9384633" y="0"/>
            <a:ext cx="2807367" cy="67403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ru-RU" sz="1600" b="1" i="0" dirty="0" smtClean="0">
                <a:solidFill>
                  <a:schemeClr val="accent4">
                    <a:lumMod val="60000"/>
                    <a:lumOff val="4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Гадание на воске</a:t>
            </a:r>
            <a:endParaRPr lang="ru-RU" sz="1600" b="0" i="0" dirty="0" smtClean="0">
              <a:solidFill>
                <a:schemeClr val="accent4">
                  <a:lumMod val="60000"/>
                  <a:lumOff val="40000"/>
                </a:schemeClr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base"/>
            <a:r>
              <a:rPr lang="ru-RU" sz="1600" b="0" i="0" dirty="0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 Приготовьте чашку с водой и зажгите свечу. Когда она начнет плавиться, наклоните ее над водой, чтобы воск стекал в воду.</a:t>
            </a:r>
            <a:r>
              <a:rPr lang="ru-RU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Когда он застынет, можно приступать к толкованию по фигурам:</a:t>
            </a:r>
          </a:p>
          <a:p>
            <a:pPr fontAlgn="base"/>
            <a:r>
              <a:rPr lang="ru-RU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гриб – долгая жизнь;</a:t>
            </a:r>
          </a:p>
          <a:p>
            <a:pPr fontAlgn="base"/>
            <a:r>
              <a:rPr lang="ru-RU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дракон – исполнение желаний;</a:t>
            </a:r>
          </a:p>
          <a:p>
            <a:pPr fontAlgn="base"/>
            <a:r>
              <a:rPr lang="ru-RU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крест – проблемы со здоровьем;</a:t>
            </a:r>
          </a:p>
          <a:p>
            <a:pPr fontAlgn="base"/>
            <a:r>
              <a:rPr lang="ru-RU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церковь – большие неприятности;</a:t>
            </a:r>
          </a:p>
          <a:p>
            <a:pPr fontAlgn="base"/>
            <a:r>
              <a:rPr lang="ru-RU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цветы – счастливый брак или новая любовь;</a:t>
            </a:r>
          </a:p>
          <a:p>
            <a:pPr fontAlgn="base"/>
            <a:r>
              <a:rPr lang="ru-RU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полосы – дальняя дорога, переезд;</a:t>
            </a:r>
          </a:p>
          <a:p>
            <a:pPr fontAlgn="base"/>
            <a:r>
              <a:rPr lang="ru-RU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звезды – карьерный рост;</a:t>
            </a:r>
          </a:p>
          <a:p>
            <a:pPr fontAlgn="base"/>
            <a:r>
              <a:rPr lang="ru-RU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человек – знакомство с новым другом;</a:t>
            </a:r>
          </a:p>
          <a:p>
            <a:pPr fontAlgn="base"/>
            <a:r>
              <a:rPr lang="ru-RU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яйцо – удача в новых начинаниях;</a:t>
            </a:r>
          </a:p>
          <a:p>
            <a:pPr fontAlgn="base"/>
            <a:r>
              <a:rPr lang="ru-RU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лист дерева – зависть и интриги.</a:t>
            </a:r>
          </a:p>
          <a:p>
            <a:pPr fontAlgn="base"/>
            <a:endParaRPr lang="ru-RU" sz="1600" b="0" i="0" dirty="0">
              <a:solidFill>
                <a:schemeClr val="bg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449588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https://silaznaniya8.ru/wp-content/uploads/2019/10/gadanie-s-kolcom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27875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9413507" y="282408"/>
            <a:ext cx="2512194" cy="70173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ru-RU" sz="1600" b="1" i="0" dirty="0" smtClean="0">
                <a:solidFill>
                  <a:schemeClr val="accent4">
                    <a:lumMod val="60000"/>
                    <a:lumOff val="4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Гадание с чашками</a:t>
            </a:r>
            <a:endParaRPr lang="ru-RU" sz="1600" b="0" i="0" dirty="0" smtClean="0">
              <a:solidFill>
                <a:schemeClr val="accent4">
                  <a:lumMod val="60000"/>
                  <a:lumOff val="40000"/>
                </a:schemeClr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base"/>
            <a:r>
              <a:rPr lang="ru-RU" sz="1600" b="0" i="0" dirty="0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  Нужно взять 7 непрозрачных чашек.   </a:t>
            </a:r>
          </a:p>
          <a:p>
            <a:pPr fontAlgn="base"/>
            <a:r>
              <a:rPr lang="ru-RU" sz="1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ru-RU" sz="1600" b="0" i="0" dirty="0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Разложить в них следующие предметы: кольцо, хлеб, монетка, сахар, лук, соль. В последнюю налить воды.</a:t>
            </a:r>
          </a:p>
          <a:p>
            <a:pPr fontAlgn="base"/>
            <a:r>
              <a:rPr lang="ru-RU" sz="1600" b="0" i="0" dirty="0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Завязать глаза тому, кто хочет узнать будущее, переставить чашки местами и дать выбрать любую из них.</a:t>
            </a:r>
          </a:p>
          <a:p>
            <a:pPr fontAlgn="base"/>
            <a:r>
              <a:rPr lang="ru-RU" sz="1600" b="0" i="0" dirty="0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 Теперь толкование:</a:t>
            </a:r>
          </a:p>
          <a:p>
            <a:pPr fontAlgn="base"/>
            <a:r>
              <a:rPr lang="ru-RU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кольцо – к свадьбе;</a:t>
            </a:r>
          </a:p>
          <a:p>
            <a:pPr fontAlgn="base"/>
            <a:r>
              <a:rPr lang="ru-RU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хлеб – символ благополучия;</a:t>
            </a:r>
          </a:p>
          <a:p>
            <a:pPr fontAlgn="base"/>
            <a:r>
              <a:rPr lang="ru-RU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монета – к достатку;</a:t>
            </a:r>
          </a:p>
          <a:p>
            <a:pPr fontAlgn="base"/>
            <a:r>
              <a:rPr lang="ru-RU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сахар – беззаботная жизнь;</a:t>
            </a:r>
          </a:p>
          <a:p>
            <a:pPr fontAlgn="base"/>
            <a:r>
              <a:rPr lang="ru-RU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лук – к слезам;</a:t>
            </a:r>
          </a:p>
          <a:p>
            <a:pPr fontAlgn="base"/>
            <a:r>
              <a:rPr lang="ru-RU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соль предвещает несчастье;</a:t>
            </a:r>
          </a:p>
          <a:p>
            <a:pPr fontAlgn="base"/>
            <a:r>
              <a:rPr lang="ru-RU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вода означает, что больших перемен в текущем году не случится.</a:t>
            </a:r>
          </a:p>
          <a:p>
            <a:pPr fontAlgn="base"/>
            <a:endParaRPr lang="ru-RU" b="0" i="0" dirty="0">
              <a:solidFill>
                <a:srgbClr val="444444"/>
              </a:solidFill>
              <a:effectLst/>
              <a:latin typeface="Open Sans"/>
            </a:endParaRPr>
          </a:p>
        </p:txBody>
      </p:sp>
    </p:spTree>
    <p:extLst>
      <p:ext uri="{BB962C8B-B14F-4D97-AF65-F5344CB8AC3E}">
        <p14:creationId xmlns:p14="http://schemas.microsoft.com/office/powerpoint/2010/main" val="137446859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https://avatars.mds.yandex.net/i?id=0eddc0dfba2e7225a2e74c793dc28c49cf48df86-8339189-images-thumbs&amp;n=1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080925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Рождество Христово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90336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9134375" y="511803"/>
            <a:ext cx="2569946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ru-RU" b="0" i="0" dirty="0" smtClean="0">
                <a:solidFill>
                  <a:srgbClr val="444444"/>
                </a:solidFill>
                <a:effectLst/>
                <a:latin typeface="Open Sans"/>
              </a:rPr>
              <a:t>  </a:t>
            </a:r>
            <a:r>
              <a:rPr lang="ru-RU" b="0" i="1" dirty="0" smtClean="0">
                <a:solidFill>
                  <a:schemeClr val="accent4">
                    <a:lumMod val="60000"/>
                    <a:lumOff val="4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Рождество Христово </a:t>
            </a:r>
            <a:r>
              <a:rPr lang="ru-RU" b="0" i="0" dirty="0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– один из главных праздников, который отмечают православные 7 января по новому стилю.</a:t>
            </a:r>
          </a:p>
          <a:p>
            <a:pPr fontAlgn="base"/>
            <a:r>
              <a:rPr lang="ru-RU" b="0" i="0" dirty="0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 Он установлен в честь рождения Иисуса Христа в образе человека от земной матери Девы Марии.      </a:t>
            </a:r>
          </a:p>
          <a:p>
            <a:pPr fontAlgn="base"/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b="0" i="0" dirty="0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Православные его отмечают в ночь с 6 на 7 января.</a:t>
            </a:r>
          </a:p>
          <a:p>
            <a:pPr fontAlgn="base"/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0" i="0" dirty="0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Очень важно знать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традиции и обычаи</a:t>
            </a:r>
            <a:r>
              <a:rPr lang="ru-RU" b="0" i="0" dirty="0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праздника, предлагаем об этом поговорить подробнее.</a:t>
            </a:r>
            <a:endParaRPr lang="ru-RU" b="0" i="0" dirty="0">
              <a:solidFill>
                <a:schemeClr val="bg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67530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silaznaniya8.ru/wp-content/uploads/2019/11/rozhdenie-iisusa-xrista.jpg"/>
          <p:cNvPicPr>
            <a:picLocks noGrp="1" noChangeAspect="1" noChangeArrowheads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9249878" y="231058"/>
            <a:ext cx="2723949" cy="67403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ru-RU" sz="1600" b="0" i="0" dirty="0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 В этот день все христиане мира славят рождение Спасителя, о чем подробно написано в Евангелии от Луки и Матфея. Все праведники, чтившие Ветхий Завет, ждали Мессию и видели пророчества, предвещавшие его появление.</a:t>
            </a:r>
          </a:p>
          <a:p>
            <a:pPr fontAlgn="base"/>
            <a:r>
              <a:rPr lang="ru-RU" sz="1600" b="0" i="0" dirty="0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  Спаситель должен был избавить человечество от первородного греха и примирить людей с Богом.</a:t>
            </a:r>
          </a:p>
          <a:p>
            <a:pPr fontAlgn="base"/>
            <a:r>
              <a:rPr lang="ru-RU" sz="1600" b="0" i="0" dirty="0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 Беременная Дева Мария со своим мужем Иосифом, который был избран для хранения ее чистоты, шли в город Вифлеем. Они остановились на ночь в пещере, куда при непогоде пастухи загоняли скот.</a:t>
            </a:r>
          </a:p>
          <a:p>
            <a:pPr fontAlgn="base"/>
            <a:r>
              <a:rPr lang="ru-RU" sz="1600" b="0" i="0" dirty="0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 Именно здесь, в убожестве и без удобств, родился Спаситель, а первой его кроваткой стала кормушка для овец.</a:t>
            </a:r>
            <a:endParaRPr lang="ru-RU" sz="1600" b="0" i="0" dirty="0">
              <a:solidFill>
                <a:schemeClr val="bg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44206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s://silaznaniya8.ru/wp-content/uploads/2019/11/rozhdestvo-xristov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3062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9230628" y="163681"/>
            <a:ext cx="2887578" cy="67403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ru-RU" sz="1600" b="0" i="0" dirty="0" smtClean="0">
                <a:solidFill>
                  <a:srgbClr val="44444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1600" b="0" i="0" dirty="0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Первыми узнали о рождении Христа простые пастухи. Они услышали пение ангелов и пришли в пещеру, чтобы поклониться Мессии. Следом явились волхвы, которые увидели на небе необычайно яркую звезду и поняли, что Великое Пророчество свершилось.</a:t>
            </a:r>
          </a:p>
          <a:p>
            <a:pPr fontAlgn="base"/>
            <a:r>
              <a:rPr lang="ru-RU" sz="1600" b="0" i="0" dirty="0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 В это время в Риме правил Ирод. Злой и мнительный, он боялся пришествия Христа. Чтобы не лишиться власти, он задумал убить рожденного Младенца.</a:t>
            </a:r>
          </a:p>
          <a:p>
            <a:pPr fontAlgn="base"/>
            <a:r>
              <a:rPr lang="ru-RU" sz="1600" b="0" i="0" dirty="0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 Сначала Ирод вызвал на допрос мудрецов, но те были предупреждены ангелами о замысле правителя. Не дождавшись волхвов, он приказал уничтожить всех детей в окрестностях Вифлеема. </a:t>
            </a:r>
          </a:p>
          <a:p>
            <a:pPr fontAlgn="base"/>
            <a:r>
              <a:rPr lang="ru-RU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1600" b="0" i="0" dirty="0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Согласно Библии, в ту ночь были убиты 14000 младенцев в возрасте до 2 лет.</a:t>
            </a:r>
            <a:endParaRPr lang="ru-RU" sz="1600" b="0" i="0" dirty="0">
              <a:solidFill>
                <a:schemeClr val="bg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40844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s://silaznaniya8.ru/wp-content/uploads/2019/11/vifliemskaya-zvezd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23062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9336505" y="1246495"/>
            <a:ext cx="2743200" cy="32932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0" i="0" dirty="0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  По поводу учреждения праздника существует несколько мнений.    </a:t>
            </a:r>
          </a:p>
          <a:p>
            <a:r>
              <a:rPr lang="ru-RU" sz="1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ru-RU" sz="1600" b="0" i="0" dirty="0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Некоторые считают, что Рождество установлено в один день с языческим празднованием Дня Солнца в конце II века. </a:t>
            </a:r>
          </a:p>
          <a:p>
            <a:r>
              <a:rPr lang="ru-RU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1600" b="0" i="0" dirty="0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 свидетельствам других ученых, праздник появился во время правления Константина I в начале III века.</a:t>
            </a:r>
            <a:endParaRPr lang="ru-RU" sz="1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66099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s://silaznaniya8.ru/wp-content/uploads/2019/11/rozhdestvenskij-sochelnik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38463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9529012" y="674400"/>
            <a:ext cx="2547486" cy="57554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Отдельно от Крещения Рождество стали отмечать в конце IV века при императоре Аркадии.   </a:t>
            </a:r>
          </a:p>
          <a:p>
            <a:r>
              <a:rPr lang="ru-RU" sz="1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Днем празднования стало 25 декабря. Но даже в наши дни служения в честь этих двух событий схожи. </a:t>
            </a:r>
          </a:p>
          <a:p>
            <a:r>
              <a:rPr lang="ru-RU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Каждый из этих праздников предваряет Сочельник, когда принято отказываться от пищи до появления первой звезды на небе. </a:t>
            </a:r>
          </a:p>
          <a:p>
            <a:r>
              <a:rPr lang="ru-RU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Сегодня </a:t>
            </a:r>
            <a:r>
              <a:rPr lang="ru-RU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католики и протестанты отмечают Рождество 25 декабря. Православные христиане чтят великое событие 7 января. </a:t>
            </a:r>
            <a:endParaRPr lang="ru-RU" sz="16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В </a:t>
            </a:r>
            <a:r>
              <a:rPr lang="ru-RU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России этот день является выходным.</a:t>
            </a:r>
          </a:p>
        </p:txBody>
      </p:sp>
    </p:spTree>
    <p:extLst>
      <p:ext uri="{BB962C8B-B14F-4D97-AF65-F5344CB8AC3E}">
        <p14:creationId xmlns:p14="http://schemas.microsoft.com/office/powerpoint/2010/main" val="11081623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s://silaznaniya8.ru/wp-content/uploads/2019/11/svecha-rozhdestvenskaya-igrushki-elochny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557886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9740766" y="1029434"/>
            <a:ext cx="2329313" cy="42780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ru-RU" sz="1600" b="0" i="0" dirty="0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 У праздника есть  </a:t>
            </a:r>
          </a:p>
          <a:p>
            <a:pPr fontAlgn="base"/>
            <a:r>
              <a:rPr lang="ru-RU" sz="1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</a:t>
            </a:r>
            <a:r>
              <a:rPr lang="ru-RU" sz="1600" b="0" i="0" dirty="0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символика:</a:t>
            </a:r>
          </a:p>
          <a:p>
            <a:pPr fontAlgn="base">
              <a:buFont typeface="Arial" panose="020B0604020202020204" pitchFamily="34" charset="0"/>
              <a:buChar char="•"/>
            </a:pPr>
            <a:r>
              <a:rPr lang="ru-RU" sz="1600" b="0" i="0" dirty="0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главный символ – это Рождественская Елка, украшенная звездой;</a:t>
            </a:r>
          </a:p>
          <a:p>
            <a:pPr fontAlgn="base">
              <a:buFont typeface="Arial" panose="020B0604020202020204" pitchFamily="34" charset="0"/>
              <a:buChar char="•"/>
            </a:pPr>
            <a:r>
              <a:rPr lang="ru-RU" sz="1600" b="0" i="0" dirty="0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великие дары – золото и библейские ароматы (ладан и мирра), именно их преподнесли волхвы Младенцу Иисусу;</a:t>
            </a:r>
          </a:p>
          <a:p>
            <a:pPr fontAlgn="base">
              <a:buFont typeface="Arial" panose="020B0604020202020204" pitchFamily="34" charset="0"/>
              <a:buChar char="•"/>
            </a:pPr>
            <a:r>
              <a:rPr lang="ru-RU" sz="1600" b="0" i="0" dirty="0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фигурки Ангелов и колокольчики напоминают о том, как узнали о рождении пастухи;</a:t>
            </a:r>
          </a:p>
          <a:p>
            <a:pPr fontAlgn="base">
              <a:buFont typeface="Arial" panose="020B0604020202020204" pitchFamily="34" charset="0"/>
              <a:buChar char="•"/>
            </a:pPr>
            <a:r>
              <a:rPr lang="ru-RU" sz="1600" b="0" i="0" dirty="0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свечи символизируют сияние радости.</a:t>
            </a:r>
            <a:endParaRPr lang="ru-RU" sz="1600" b="0" i="0" dirty="0">
              <a:solidFill>
                <a:schemeClr val="bg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41699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s://silaznaniya8.ru/wp-content/uploads/2019/11/rozhdestv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27875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9278755" y="1"/>
            <a:ext cx="2752824" cy="70173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ru-RU" sz="1500" b="0" i="0" dirty="0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  Рождеству предшествует 40-дневный пост. Это время духовного и физического очищения, подготовка к великим событиям.</a:t>
            </a:r>
          </a:p>
          <a:p>
            <a:pPr fontAlgn="base"/>
            <a:r>
              <a:rPr lang="ru-RU" sz="15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5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500" b="0" i="0" dirty="0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6 января – Рождественский Сочельник.</a:t>
            </a:r>
          </a:p>
          <a:p>
            <a:pPr fontAlgn="base"/>
            <a:r>
              <a:rPr lang="ru-RU" sz="1500" b="0" i="0" dirty="0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 В этот день царит особое настроение – ожидание праздника. Начинаются Святки, которые продолжаются до Крещения. </a:t>
            </a:r>
          </a:p>
          <a:p>
            <a:pPr fontAlgn="base"/>
            <a:r>
              <a:rPr lang="ru-RU" sz="15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5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Сочельник </a:t>
            </a:r>
            <a:r>
              <a:rPr lang="ru-RU" sz="15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православные проводят в строгом посте. Принято отказываться от любой пищи, пока на небе не появится первая звезда. Эта традиция связана с историей о Вифлеемской звезде, которая оповестила о рождении Спасителя.</a:t>
            </a:r>
          </a:p>
          <a:p>
            <a:pPr fontAlgn="base"/>
            <a:r>
              <a:rPr lang="ru-RU" sz="15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Всю </a:t>
            </a:r>
            <a:r>
              <a:rPr lang="ru-RU" sz="15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ночь идет торжественное </a:t>
            </a:r>
            <a:r>
              <a:rPr lang="ru-RU" sz="15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Богослужение. Звон </a:t>
            </a:r>
            <a:r>
              <a:rPr lang="ru-RU" sz="15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колоколов рассказывает о радости рождения Иисуса. </a:t>
            </a:r>
            <a:r>
              <a:rPr lang="ru-RU" sz="15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</a:p>
          <a:p>
            <a:pPr fontAlgn="base"/>
            <a:r>
              <a:rPr lang="ru-RU" sz="15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ru-RU" sz="15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Воцерковленные</a:t>
            </a:r>
            <a:r>
              <a:rPr lang="ru-RU" sz="15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5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говорят: «Христос родился!», а в ответ нужно сказать: «Славим его!».</a:t>
            </a:r>
          </a:p>
          <a:p>
            <a:pPr fontAlgn="base"/>
            <a:endParaRPr lang="ru-RU" sz="1500" b="0" i="0" dirty="0">
              <a:solidFill>
                <a:srgbClr val="444444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177346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узвар из сухофруктов яблок и чернослив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480" y="3532472"/>
            <a:ext cx="4833486" cy="3325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кутья на рождество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480" y="1"/>
            <a:ext cx="4833486" cy="3532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9355756" y="173555"/>
            <a:ext cx="2836244" cy="67403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ru-RU" sz="1600" b="0" i="0" dirty="0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 Главное блюдо Рождества – сочиво. Готовится из зерен пшеницы, сухофруктов, меда и орехов. У нас пшеницу давно заменили на рис, а блюдо называют кутьей.</a:t>
            </a:r>
          </a:p>
          <a:p>
            <a:pPr fontAlgn="base"/>
            <a:r>
              <a:rPr lang="ru-RU" sz="1600" b="0" i="0" dirty="0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 Второе по важности – это взвар. Его готовят из сушеных фруктов, а вместо сахара добавляют мед. Можно взять травы – мяту, душицу, чабрец, листья малины, смородины.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Их заливают кипятком и настаивают. </a:t>
            </a:r>
            <a:endParaRPr lang="ru-RU" sz="16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base"/>
            <a:r>
              <a:rPr lang="ru-RU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Сочивом </a:t>
            </a:r>
            <a:r>
              <a:rPr lang="ru-RU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взваром разговляются – это первое, что нужно кушать после первой звезды</a:t>
            </a:r>
            <a:r>
              <a:rPr lang="ru-RU" sz="1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fontAlgn="base"/>
            <a:r>
              <a:rPr lang="ru-RU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После </a:t>
            </a:r>
            <a:r>
              <a:rPr lang="ru-RU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вкушения скоромной пищи подаются мясные кушанья, жирная рыба, пироги и всевозможные десерты. Хорошо, если на праздничном столе будет 12 блюд, символизирующих Апостолов – учеников Христа.</a:t>
            </a:r>
            <a:endParaRPr lang="ru-RU" sz="1600" b="0" i="0" dirty="0">
              <a:solidFill>
                <a:schemeClr val="bg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198" name="Picture 6" descr="https://silaznaniya8.ru/wp-content/uploads/2019/11/12-blyud-na-rozhdestvo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2375" y="529389"/>
            <a:ext cx="4793381" cy="51013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597331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112</TotalTime>
  <Words>1172</Words>
  <Application>Microsoft Office PowerPoint</Application>
  <PresentationFormat>Широкоэкранный</PresentationFormat>
  <Paragraphs>73</Paragraphs>
  <Slides>14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20" baseType="lpstr">
      <vt:lpstr>Arial</vt:lpstr>
      <vt:lpstr>Calibri</vt:lpstr>
      <vt:lpstr>Calibri Light</vt:lpstr>
      <vt:lpstr>Open Sans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Варсеева Светлана Геннадьевна</dc:creator>
  <cp:lastModifiedBy>Варсеева Светлана Геннадьевна</cp:lastModifiedBy>
  <cp:revision>12</cp:revision>
  <dcterms:created xsi:type="dcterms:W3CDTF">2022-12-28T07:40:13Z</dcterms:created>
  <dcterms:modified xsi:type="dcterms:W3CDTF">2022-12-28T09:32:14Z</dcterms:modified>
</cp:coreProperties>
</file>